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Coco Gothic Bold" charset="1" panose="00000000000000000000"/>
      <p:regular r:id="rId10"/>
    </p:embeddedFont>
    <p:embeddedFont>
      <p:font typeface="TAN Headline" charset="1" panose="00000000000000000000"/>
      <p:regular r:id="rId11"/>
    </p:embeddedFont>
    <p:embeddedFont>
      <p:font typeface="Alike" charset="1" panose="02000000000000000000"/>
      <p:regular r:id="rId12"/>
    </p:embeddedFont>
    <p:embeddedFont>
      <p:font typeface="Poppins Ultra-Bold" charset="1" panose="00000900000000000000"/>
      <p:regular r:id="rId13"/>
    </p:embeddedFont>
    <p:embeddedFont>
      <p:font typeface="Poppins Light" charset="1" panose="00000400000000000000"/>
      <p:regular r:id="rId14"/>
    </p:embeddedFont>
    <p:embeddedFont>
      <p:font typeface="Poppins Bold" charset="1" panose="00000800000000000000"/>
      <p:regular r:id="rId15"/>
    </p:embeddedFont>
    <p:embeddedFont>
      <p:font typeface="Canva Sans Bold" charset="1" panose="020B0803030501040103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18" Target="../media/image31.png" Type="http://schemas.openxmlformats.org/officeDocument/2006/relationships/image"/><Relationship Id="rId19" Target="../media/image32.png" Type="http://schemas.openxmlformats.org/officeDocument/2006/relationships/image"/><Relationship Id="rId2" Target="../media/image15.png" Type="http://schemas.openxmlformats.org/officeDocument/2006/relationships/image"/><Relationship Id="rId20" Target="../media/image33.svg" Type="http://schemas.openxmlformats.org/officeDocument/2006/relationships/image"/><Relationship Id="rId21" Target="../media/image34.png" Type="http://schemas.openxmlformats.org/officeDocument/2006/relationships/image"/><Relationship Id="rId22" Target="../media/image35.svg" Type="http://schemas.openxmlformats.org/officeDocument/2006/relationships/image"/><Relationship Id="rId23" Target="../media/image36.jpeg" Type="http://schemas.openxmlformats.org/officeDocument/2006/relationships/image"/><Relationship Id="rId24" Target="../media/VAGUArXWbPo.mp4" Type="http://schemas.openxmlformats.org/officeDocument/2006/relationships/video"/><Relationship Id="rId25" Target="../media/VAGUArXWbPo.mp4" Type="http://schemas.microsoft.com/office/2007/relationships/media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VAGUAxLRKt4.mp4" Type="http://schemas.openxmlformats.org/officeDocument/2006/relationships/video"/><Relationship Id="rId4" Target="../media/VAGUAxLRKt4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366042" y="6212401"/>
            <a:ext cx="12553707" cy="7879689"/>
          </a:xfrm>
          <a:custGeom>
            <a:avLst/>
            <a:gdLst/>
            <a:ahLst/>
            <a:cxnLst/>
            <a:rect r="r" b="b" t="t" l="l"/>
            <a:pathLst>
              <a:path h="7879689" w="12553707">
                <a:moveTo>
                  <a:pt x="12553708" y="0"/>
                </a:moveTo>
                <a:lnTo>
                  <a:pt x="0" y="0"/>
                </a:lnTo>
                <a:lnTo>
                  <a:pt x="0" y="7879689"/>
                </a:lnTo>
                <a:lnTo>
                  <a:pt x="12553708" y="7879689"/>
                </a:lnTo>
                <a:lnTo>
                  <a:pt x="125537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66042" y="5235538"/>
            <a:ext cx="3548969" cy="4916708"/>
          </a:xfrm>
          <a:custGeom>
            <a:avLst/>
            <a:gdLst/>
            <a:ahLst/>
            <a:cxnLst/>
            <a:rect r="r" b="b" t="t" l="l"/>
            <a:pathLst>
              <a:path h="4916708" w="3548969">
                <a:moveTo>
                  <a:pt x="0" y="0"/>
                </a:moveTo>
                <a:lnTo>
                  <a:pt x="3548970" y="0"/>
                </a:lnTo>
                <a:lnTo>
                  <a:pt x="3548970" y="4916707"/>
                </a:lnTo>
                <a:lnTo>
                  <a:pt x="0" y="4916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43355" y="4831811"/>
            <a:ext cx="3753325" cy="5320434"/>
          </a:xfrm>
          <a:custGeom>
            <a:avLst/>
            <a:gdLst/>
            <a:ahLst/>
            <a:cxnLst/>
            <a:rect r="r" b="b" t="t" l="l"/>
            <a:pathLst>
              <a:path h="5320434" w="3753325">
                <a:moveTo>
                  <a:pt x="0" y="0"/>
                </a:moveTo>
                <a:lnTo>
                  <a:pt x="3753324" y="0"/>
                </a:lnTo>
                <a:lnTo>
                  <a:pt x="3753324" y="5320434"/>
                </a:lnTo>
                <a:lnTo>
                  <a:pt x="0" y="5320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0702" y="-305015"/>
            <a:ext cx="2308423" cy="2325867"/>
          </a:xfrm>
          <a:custGeom>
            <a:avLst/>
            <a:gdLst/>
            <a:ahLst/>
            <a:cxnLst/>
            <a:rect r="r" b="b" t="t" l="l"/>
            <a:pathLst>
              <a:path h="2325867" w="2308423">
                <a:moveTo>
                  <a:pt x="0" y="0"/>
                </a:moveTo>
                <a:lnTo>
                  <a:pt x="2308423" y="0"/>
                </a:lnTo>
                <a:lnTo>
                  <a:pt x="2308423" y="2325866"/>
                </a:lnTo>
                <a:lnTo>
                  <a:pt x="0" y="2325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12853" y="-367037"/>
            <a:ext cx="3692894" cy="2316452"/>
          </a:xfrm>
          <a:custGeom>
            <a:avLst/>
            <a:gdLst/>
            <a:ahLst/>
            <a:cxnLst/>
            <a:rect r="r" b="b" t="t" l="l"/>
            <a:pathLst>
              <a:path h="2316452" w="3692894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08282">
            <a:off x="16289361" y="1638607"/>
            <a:ext cx="1939878" cy="2546379"/>
          </a:xfrm>
          <a:custGeom>
            <a:avLst/>
            <a:gdLst/>
            <a:ahLst/>
            <a:cxnLst/>
            <a:rect r="r" b="b" t="t" l="l"/>
            <a:pathLst>
              <a:path h="2546379" w="1939878">
                <a:moveTo>
                  <a:pt x="1939878" y="0"/>
                </a:moveTo>
                <a:lnTo>
                  <a:pt x="0" y="0"/>
                </a:lnTo>
                <a:lnTo>
                  <a:pt x="0" y="2546379"/>
                </a:lnTo>
                <a:lnTo>
                  <a:pt x="1939878" y="2546379"/>
                </a:lnTo>
                <a:lnTo>
                  <a:pt x="193987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49377" y="242301"/>
            <a:ext cx="6730851" cy="1042716"/>
            <a:chOff x="0" y="0"/>
            <a:chExt cx="6233768" cy="9657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874" y="46467"/>
              <a:ext cx="6124603" cy="870755"/>
            </a:xfrm>
            <a:custGeom>
              <a:avLst/>
              <a:gdLst/>
              <a:ahLst/>
              <a:cxnLst/>
              <a:rect r="r" b="b" t="t" l="l"/>
              <a:pathLst>
                <a:path h="870755" w="6124603">
                  <a:moveTo>
                    <a:pt x="260863" y="56569"/>
                  </a:moveTo>
                  <a:cubicBezTo>
                    <a:pt x="3585445" y="80813"/>
                    <a:pt x="5531991" y="0"/>
                    <a:pt x="5841057" y="34346"/>
                  </a:cubicBezTo>
                  <a:cubicBezTo>
                    <a:pt x="5892095" y="40406"/>
                    <a:pt x="5902019" y="42427"/>
                    <a:pt x="5930374" y="54549"/>
                  </a:cubicBezTo>
                  <a:cubicBezTo>
                    <a:pt x="5958728" y="68691"/>
                    <a:pt x="5987083" y="90914"/>
                    <a:pt x="6011184" y="117178"/>
                  </a:cubicBezTo>
                  <a:cubicBezTo>
                    <a:pt x="6035286" y="141422"/>
                    <a:pt x="6057970" y="175767"/>
                    <a:pt x="6073565" y="210113"/>
                  </a:cubicBezTo>
                  <a:cubicBezTo>
                    <a:pt x="6090577" y="246478"/>
                    <a:pt x="6104755" y="286885"/>
                    <a:pt x="6111843" y="329311"/>
                  </a:cubicBezTo>
                  <a:cubicBezTo>
                    <a:pt x="6120350" y="369717"/>
                    <a:pt x="6124603" y="416185"/>
                    <a:pt x="6121768" y="458611"/>
                  </a:cubicBezTo>
                  <a:cubicBezTo>
                    <a:pt x="6120350" y="501038"/>
                    <a:pt x="6113261" y="545485"/>
                    <a:pt x="6103337" y="585891"/>
                  </a:cubicBezTo>
                  <a:cubicBezTo>
                    <a:pt x="6091995" y="624277"/>
                    <a:pt x="6074983" y="664683"/>
                    <a:pt x="6055134" y="697008"/>
                  </a:cubicBezTo>
                  <a:cubicBezTo>
                    <a:pt x="6036703" y="729333"/>
                    <a:pt x="6011184" y="757617"/>
                    <a:pt x="5985665" y="779841"/>
                  </a:cubicBezTo>
                  <a:cubicBezTo>
                    <a:pt x="5960146" y="802064"/>
                    <a:pt x="5930374" y="820247"/>
                    <a:pt x="5902019" y="828328"/>
                  </a:cubicBezTo>
                  <a:cubicBezTo>
                    <a:pt x="5872246" y="838430"/>
                    <a:pt x="5839639" y="840450"/>
                    <a:pt x="5809867" y="836410"/>
                  </a:cubicBezTo>
                  <a:cubicBezTo>
                    <a:pt x="5780094" y="830349"/>
                    <a:pt x="5750322" y="818227"/>
                    <a:pt x="5721967" y="800044"/>
                  </a:cubicBezTo>
                  <a:cubicBezTo>
                    <a:pt x="5695030" y="783882"/>
                    <a:pt x="5668093" y="757617"/>
                    <a:pt x="5646827" y="727313"/>
                  </a:cubicBezTo>
                  <a:cubicBezTo>
                    <a:pt x="5625561" y="699028"/>
                    <a:pt x="5605713" y="662663"/>
                    <a:pt x="5591536" y="624277"/>
                  </a:cubicBezTo>
                  <a:cubicBezTo>
                    <a:pt x="5577359" y="585891"/>
                    <a:pt x="5567434" y="543464"/>
                    <a:pt x="5563181" y="501038"/>
                  </a:cubicBezTo>
                  <a:cubicBezTo>
                    <a:pt x="5557510" y="458611"/>
                    <a:pt x="5557510" y="414164"/>
                    <a:pt x="5563181" y="371738"/>
                  </a:cubicBezTo>
                  <a:cubicBezTo>
                    <a:pt x="5567434" y="329311"/>
                    <a:pt x="5577359" y="284864"/>
                    <a:pt x="5591536" y="248499"/>
                  </a:cubicBezTo>
                  <a:cubicBezTo>
                    <a:pt x="5605713" y="210113"/>
                    <a:pt x="5625561" y="173747"/>
                    <a:pt x="5646827" y="145463"/>
                  </a:cubicBezTo>
                  <a:cubicBezTo>
                    <a:pt x="5668093" y="115158"/>
                    <a:pt x="5695030" y="88894"/>
                    <a:pt x="5721967" y="70711"/>
                  </a:cubicBezTo>
                  <a:cubicBezTo>
                    <a:pt x="5750322" y="54549"/>
                    <a:pt x="5780094" y="40406"/>
                    <a:pt x="5809867" y="36366"/>
                  </a:cubicBezTo>
                  <a:cubicBezTo>
                    <a:pt x="5839639" y="32325"/>
                    <a:pt x="5872246" y="34346"/>
                    <a:pt x="5902019" y="44447"/>
                  </a:cubicBezTo>
                  <a:cubicBezTo>
                    <a:pt x="5930374" y="52528"/>
                    <a:pt x="5960146" y="70711"/>
                    <a:pt x="5985665" y="92935"/>
                  </a:cubicBezTo>
                  <a:cubicBezTo>
                    <a:pt x="6012602" y="113138"/>
                    <a:pt x="6036703" y="143442"/>
                    <a:pt x="6055134" y="175767"/>
                  </a:cubicBezTo>
                  <a:cubicBezTo>
                    <a:pt x="6074983" y="208092"/>
                    <a:pt x="6091995" y="248499"/>
                    <a:pt x="6103337" y="286885"/>
                  </a:cubicBezTo>
                  <a:cubicBezTo>
                    <a:pt x="6113261" y="327291"/>
                    <a:pt x="6120350" y="371738"/>
                    <a:pt x="6121768" y="414164"/>
                  </a:cubicBezTo>
                  <a:cubicBezTo>
                    <a:pt x="6124603" y="456591"/>
                    <a:pt x="6120350" y="503058"/>
                    <a:pt x="6111843" y="543464"/>
                  </a:cubicBezTo>
                  <a:cubicBezTo>
                    <a:pt x="6104755" y="585891"/>
                    <a:pt x="6090577" y="626297"/>
                    <a:pt x="6073565" y="662663"/>
                  </a:cubicBezTo>
                  <a:cubicBezTo>
                    <a:pt x="6057970" y="697008"/>
                    <a:pt x="6035286" y="729333"/>
                    <a:pt x="6011184" y="755597"/>
                  </a:cubicBezTo>
                  <a:cubicBezTo>
                    <a:pt x="5987083" y="781861"/>
                    <a:pt x="5958728" y="804085"/>
                    <a:pt x="5930374" y="816207"/>
                  </a:cubicBezTo>
                  <a:cubicBezTo>
                    <a:pt x="5902019" y="830349"/>
                    <a:pt x="5892095" y="832369"/>
                    <a:pt x="5841057" y="838430"/>
                  </a:cubicBezTo>
                  <a:cubicBezTo>
                    <a:pt x="5531991" y="870755"/>
                    <a:pt x="3506052" y="796003"/>
                    <a:pt x="2593032" y="789943"/>
                  </a:cubicBezTo>
                  <a:cubicBezTo>
                    <a:pt x="1926698" y="785902"/>
                    <a:pt x="1295807" y="802064"/>
                    <a:pt x="863399" y="791963"/>
                  </a:cubicBezTo>
                  <a:cubicBezTo>
                    <a:pt x="603954" y="787922"/>
                    <a:pt x="365775" y="791963"/>
                    <a:pt x="241014" y="765699"/>
                  </a:cubicBezTo>
                  <a:cubicBezTo>
                    <a:pt x="187140" y="753577"/>
                    <a:pt x="155950" y="737414"/>
                    <a:pt x="127596" y="717211"/>
                  </a:cubicBezTo>
                  <a:cubicBezTo>
                    <a:pt x="106330" y="703069"/>
                    <a:pt x="93570" y="686907"/>
                    <a:pt x="79393" y="666703"/>
                  </a:cubicBezTo>
                  <a:cubicBezTo>
                    <a:pt x="65215" y="646500"/>
                    <a:pt x="52456" y="628318"/>
                    <a:pt x="41114" y="600033"/>
                  </a:cubicBezTo>
                  <a:cubicBezTo>
                    <a:pt x="25519" y="559627"/>
                    <a:pt x="7088" y="494977"/>
                    <a:pt x="2835" y="438408"/>
                  </a:cubicBezTo>
                  <a:cubicBezTo>
                    <a:pt x="0" y="383860"/>
                    <a:pt x="7088" y="321230"/>
                    <a:pt x="22684" y="270722"/>
                  </a:cubicBezTo>
                  <a:cubicBezTo>
                    <a:pt x="36861" y="220214"/>
                    <a:pt x="63798" y="171727"/>
                    <a:pt x="93570" y="135361"/>
                  </a:cubicBezTo>
                  <a:cubicBezTo>
                    <a:pt x="123343" y="101016"/>
                    <a:pt x="170128" y="74752"/>
                    <a:pt x="201318" y="62630"/>
                  </a:cubicBezTo>
                  <a:cubicBezTo>
                    <a:pt x="224001" y="54549"/>
                    <a:pt x="260863" y="56569"/>
                    <a:pt x="260863" y="56569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6437046" y="422495"/>
            <a:ext cx="4755514" cy="634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9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SparkSink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21108" y="1663391"/>
            <a:ext cx="13045785" cy="26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Senior citizen help alert to nearest nurse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0702" y="5436749"/>
            <a:ext cx="11645796" cy="471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7"/>
              </a:lnSpc>
            </a:pPr>
            <a:r>
              <a:rPr lang="en-US" sz="5118">
                <a:solidFill>
                  <a:srgbClr val="000000"/>
                </a:solidFill>
                <a:latin typeface="Alike"/>
                <a:ea typeface="Alike"/>
                <a:cs typeface="Alike"/>
                <a:sym typeface="Alike"/>
              </a:rPr>
              <a:t>During emergencies, senior citizens frequently encounter delays in receiving timely medical assistance. This project aims to develop a system that locates the nearest nurse and notifies them promptly, ensuring quicker response times for vulnerable patients.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119474" y="5944600"/>
            <a:ext cx="2203409" cy="0"/>
          </a:xfrm>
          <a:prstGeom prst="line">
            <a:avLst/>
          </a:prstGeom>
          <a:ln cap="flat" w="38100">
            <a:solidFill>
              <a:srgbClr val="022F4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3" id="3"/>
          <p:cNvSpPr txBox="true"/>
          <p:nvPr/>
        </p:nvSpPr>
        <p:spPr>
          <a:xfrm rot="0">
            <a:off x="4505960" y="230233"/>
            <a:ext cx="9206647" cy="115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5"/>
              </a:lnSpc>
              <a:spcBef>
                <a:spcPct val="0"/>
              </a:spcBef>
            </a:pPr>
            <a:r>
              <a:rPr lang="en-US" b="true" sz="6404">
                <a:solidFill>
                  <a:srgbClr val="022F4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1599" y="6271150"/>
            <a:ext cx="5073945" cy="110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b="true" sz="3078">
                <a:solidFill>
                  <a:srgbClr val="022F4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Broadcasting the User Request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22883" y="5348879"/>
            <a:ext cx="5607525" cy="219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</a:pPr>
            <a:r>
              <a:rPr lang="en-US" sz="3078" b="true">
                <a:solidFill>
                  <a:srgbClr val="022F4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Determining the Fastest Route for the Nurse to Reach the Patient</a:t>
            </a:r>
          </a:p>
          <a:p>
            <a:pPr algn="ctr">
              <a:lnSpc>
                <a:spcPts val="431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1599" y="1710002"/>
            <a:ext cx="5741595" cy="110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b="true" sz="3078">
                <a:solidFill>
                  <a:srgbClr val="022F4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Identifying the nearest nurse for a patient in need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94183" y="1710002"/>
            <a:ext cx="5965117" cy="110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b="true" sz="3078">
                <a:solidFill>
                  <a:srgbClr val="022F4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Tracking live locations of patients and on-duty nurses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599" y="7508013"/>
            <a:ext cx="5439987" cy="232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417">
                <a:solidFill>
                  <a:srgbClr val="022F46"/>
                </a:solidFill>
                <a:latin typeface="Poppins Light"/>
                <a:ea typeface="Poppins Light"/>
                <a:cs typeface="Poppins Light"/>
                <a:sym typeface="Poppins Light"/>
              </a:rPr>
              <a:t>Instead of sending the emergency  request to just one nurse, by broadcasting emergency requests in radial manner, we ensure rapid response times and efficient care delivery.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11293" y="7132684"/>
            <a:ext cx="5170556" cy="232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1"/>
              </a:lnSpc>
            </a:pPr>
            <a:r>
              <a:rPr lang="en-US" sz="2417">
                <a:solidFill>
                  <a:srgbClr val="022F46"/>
                </a:solidFill>
                <a:latin typeface="Poppins Light"/>
                <a:ea typeface="Poppins Light"/>
                <a:cs typeface="Poppins Light"/>
                <a:sym typeface="Poppins Light"/>
              </a:rPr>
              <a:t>Determining shortest route by utilizing real-time mapping services that analyze current traffic conditions and optimal pathways</a:t>
            </a:r>
          </a:p>
          <a:p>
            <a:pPr algn="ctr" marL="0" indent="0" lvl="0">
              <a:lnSpc>
                <a:spcPts val="302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599" y="2876551"/>
            <a:ext cx="6519841" cy="307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1"/>
              </a:lnSpc>
            </a:pPr>
            <a:r>
              <a:rPr lang="en-US" sz="2417">
                <a:solidFill>
                  <a:srgbClr val="022F46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Utilizing GPS, it will pinpoint the real-time locations of both patients and nurses, enabling the identification of the nearest available nurse based on geographical proximity.</a:t>
            </a:r>
          </a:p>
          <a:p>
            <a:pPr algn="l">
              <a:lnSpc>
                <a:spcPts val="3021"/>
              </a:lnSpc>
            </a:pPr>
            <a:r>
              <a:rPr lang="en-US" sz="2417" b="true">
                <a:solidFill>
                  <a:srgbClr val="022F46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Traffic-Informed Pathfinding (RRT)</a:t>
            </a:r>
          </a:p>
          <a:p>
            <a:pPr algn="l" marL="0" indent="0" lvl="0">
              <a:lnSpc>
                <a:spcPts val="302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656216" y="2882121"/>
            <a:ext cx="5134994" cy="191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21"/>
              </a:lnSpc>
              <a:spcBef>
                <a:spcPct val="0"/>
              </a:spcBef>
            </a:pPr>
            <a:r>
              <a:rPr lang="en-US" sz="2417">
                <a:solidFill>
                  <a:srgbClr val="022F46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Implementing a system that allows nurses to log in and share their current location, which can be updated automatically as they move.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5325544" y="5963650"/>
            <a:ext cx="1445896" cy="908697"/>
          </a:xfrm>
          <a:prstGeom prst="line">
            <a:avLst/>
          </a:prstGeom>
          <a:ln cap="flat" w="38100">
            <a:solidFill>
              <a:srgbClr val="022F46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5993194" y="2311198"/>
            <a:ext cx="2161211" cy="2832302"/>
          </a:xfrm>
          <a:prstGeom prst="line">
            <a:avLst/>
          </a:prstGeom>
          <a:ln cap="flat" w="38100">
            <a:solidFill>
              <a:srgbClr val="022F46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0138524" y="2311198"/>
            <a:ext cx="1155659" cy="1905148"/>
          </a:xfrm>
          <a:prstGeom prst="line">
            <a:avLst/>
          </a:prstGeom>
          <a:ln cap="flat" w="38100">
            <a:solidFill>
              <a:srgbClr val="022F4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691586" y="3859838"/>
            <a:ext cx="7219707" cy="5526357"/>
          </a:xfrm>
          <a:custGeom>
            <a:avLst/>
            <a:gdLst/>
            <a:ahLst/>
            <a:cxnLst/>
            <a:rect r="r" b="b" t="t" l="l"/>
            <a:pathLst>
              <a:path h="5526357" w="7219707">
                <a:moveTo>
                  <a:pt x="0" y="0"/>
                </a:moveTo>
                <a:lnTo>
                  <a:pt x="7219707" y="0"/>
                </a:lnTo>
                <a:lnTo>
                  <a:pt x="7219707" y="5526357"/>
                </a:lnTo>
                <a:lnTo>
                  <a:pt x="0" y="552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9809" y="5155771"/>
            <a:ext cx="2543478" cy="2425842"/>
            <a:chOff x="0" y="0"/>
            <a:chExt cx="3391304" cy="32344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1304" cy="3234456"/>
            </a:xfrm>
            <a:custGeom>
              <a:avLst/>
              <a:gdLst/>
              <a:ahLst/>
              <a:cxnLst/>
              <a:rect r="r" b="b" t="t" l="l"/>
              <a:pathLst>
                <a:path h="3234456" w="3391304">
                  <a:moveTo>
                    <a:pt x="0" y="0"/>
                  </a:moveTo>
                  <a:lnTo>
                    <a:pt x="3391304" y="0"/>
                  </a:lnTo>
                  <a:lnTo>
                    <a:pt x="3391304" y="3234456"/>
                  </a:lnTo>
                  <a:lnTo>
                    <a:pt x="0" y="3234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1324805" y="456414"/>
              <a:ext cx="741694" cy="565674"/>
              <a:chOff x="0" y="0"/>
              <a:chExt cx="494090" cy="37683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94090" cy="376831"/>
              </a:xfrm>
              <a:custGeom>
                <a:avLst/>
                <a:gdLst/>
                <a:ahLst/>
                <a:cxnLst/>
                <a:rect r="r" b="b" t="t" l="l"/>
                <a:pathLst>
                  <a:path h="376831" w="494090">
                    <a:moveTo>
                      <a:pt x="0" y="0"/>
                    </a:moveTo>
                    <a:lnTo>
                      <a:pt x="494090" y="0"/>
                    </a:lnTo>
                    <a:lnTo>
                      <a:pt x="494090" y="376831"/>
                    </a:lnTo>
                    <a:lnTo>
                      <a:pt x="0" y="376831"/>
                    </a:lnTo>
                    <a:close/>
                  </a:path>
                </a:pathLst>
              </a:custGeom>
              <a:solidFill>
                <a:srgbClr val="F9626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494090" cy="4435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244283" y="759034"/>
              <a:ext cx="902737" cy="215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64"/>
                </a:lnSpc>
              </a:pPr>
              <a:r>
                <a:rPr lang="en-US" sz="974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Emergency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96266" y="5171067"/>
            <a:ext cx="4391569" cy="2426581"/>
            <a:chOff x="0" y="0"/>
            <a:chExt cx="5855425" cy="32354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128847" y="0"/>
              <a:ext cx="2547157" cy="2768649"/>
            </a:xfrm>
            <a:custGeom>
              <a:avLst/>
              <a:gdLst/>
              <a:ahLst/>
              <a:cxnLst/>
              <a:rect r="r" b="b" t="t" l="l"/>
              <a:pathLst>
                <a:path h="2768649" w="2547157">
                  <a:moveTo>
                    <a:pt x="0" y="0"/>
                  </a:moveTo>
                  <a:lnTo>
                    <a:pt x="2547157" y="0"/>
                  </a:lnTo>
                  <a:lnTo>
                    <a:pt x="2547157" y="2768649"/>
                  </a:lnTo>
                  <a:lnTo>
                    <a:pt x="0" y="276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787603"/>
              <a:ext cx="5855425" cy="447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3"/>
                </a:lnSpc>
              </a:pPr>
              <a:r>
                <a:rPr lang="en-US" sz="205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Backend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4452900" y="6236259"/>
            <a:ext cx="3252454" cy="23334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405433"/>
            <a:ext cx="963258" cy="963258"/>
          </a:xfrm>
          <a:custGeom>
            <a:avLst/>
            <a:gdLst/>
            <a:ahLst/>
            <a:cxnLst/>
            <a:rect r="r" b="b" t="t" l="l"/>
            <a:pathLst>
              <a:path h="963258" w="963258">
                <a:moveTo>
                  <a:pt x="0" y="0"/>
                </a:moveTo>
                <a:lnTo>
                  <a:pt x="963258" y="0"/>
                </a:lnTo>
                <a:lnTo>
                  <a:pt x="963258" y="963259"/>
                </a:lnTo>
                <a:lnTo>
                  <a:pt x="0" y="9632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17464" y="4695796"/>
            <a:ext cx="3374499" cy="3193120"/>
          </a:xfrm>
          <a:custGeom>
            <a:avLst/>
            <a:gdLst/>
            <a:ahLst/>
            <a:cxnLst/>
            <a:rect r="r" b="b" t="t" l="l"/>
            <a:pathLst>
              <a:path h="3193120" w="3374499">
                <a:moveTo>
                  <a:pt x="0" y="0"/>
                </a:moveTo>
                <a:lnTo>
                  <a:pt x="3374500" y="0"/>
                </a:lnTo>
                <a:lnTo>
                  <a:pt x="3374500" y="3193120"/>
                </a:lnTo>
                <a:lnTo>
                  <a:pt x="0" y="31931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659580" y="6968578"/>
            <a:ext cx="1304766" cy="1630958"/>
          </a:xfrm>
          <a:custGeom>
            <a:avLst/>
            <a:gdLst/>
            <a:ahLst/>
            <a:cxnLst/>
            <a:rect r="r" b="b" t="t" l="l"/>
            <a:pathLst>
              <a:path h="1630958" w="1304766">
                <a:moveTo>
                  <a:pt x="0" y="0"/>
                </a:moveTo>
                <a:lnTo>
                  <a:pt x="1304766" y="0"/>
                </a:lnTo>
                <a:lnTo>
                  <a:pt x="1304766" y="1630957"/>
                </a:lnTo>
                <a:lnTo>
                  <a:pt x="0" y="1630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0497586" y="6106281"/>
            <a:ext cx="3719879" cy="1177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8237066" y="1483440"/>
            <a:ext cx="1364786" cy="1835608"/>
          </a:xfrm>
          <a:custGeom>
            <a:avLst/>
            <a:gdLst/>
            <a:ahLst/>
            <a:cxnLst/>
            <a:rect r="r" b="b" t="t" l="l"/>
            <a:pathLst>
              <a:path h="1835608" w="1364786">
                <a:moveTo>
                  <a:pt x="0" y="0"/>
                </a:moveTo>
                <a:lnTo>
                  <a:pt x="1364786" y="0"/>
                </a:lnTo>
                <a:lnTo>
                  <a:pt x="1364786" y="1835608"/>
                </a:lnTo>
                <a:lnTo>
                  <a:pt x="0" y="1835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36088" y="2153293"/>
            <a:ext cx="3138421" cy="1569210"/>
          </a:xfrm>
          <a:custGeom>
            <a:avLst/>
            <a:gdLst/>
            <a:ahLst/>
            <a:cxnLst/>
            <a:rect r="r" b="b" t="t" l="l"/>
            <a:pathLst>
              <a:path h="1569210" w="3138421">
                <a:moveTo>
                  <a:pt x="0" y="0"/>
                </a:moveTo>
                <a:lnTo>
                  <a:pt x="3138421" y="0"/>
                </a:lnTo>
                <a:lnTo>
                  <a:pt x="3138421" y="1569211"/>
                </a:lnTo>
                <a:lnTo>
                  <a:pt x="0" y="15692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V="true">
            <a:off x="9937994" y="3748930"/>
            <a:ext cx="2037069" cy="140990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8919459" y="3319048"/>
            <a:ext cx="0" cy="172193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 flipV="true">
            <a:off x="5238021" y="3748930"/>
            <a:ext cx="3127334" cy="15556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913529" y="8125244"/>
            <a:ext cx="2036729" cy="1563189"/>
          </a:xfrm>
          <a:custGeom>
            <a:avLst/>
            <a:gdLst/>
            <a:ahLst/>
            <a:cxnLst/>
            <a:rect r="r" b="b" t="t" l="l"/>
            <a:pathLst>
              <a:path h="1563189" w="2036729">
                <a:moveTo>
                  <a:pt x="0" y="0"/>
                </a:moveTo>
                <a:lnTo>
                  <a:pt x="2036729" y="0"/>
                </a:lnTo>
                <a:lnTo>
                  <a:pt x="2036729" y="1563189"/>
                </a:lnTo>
                <a:lnTo>
                  <a:pt x="0" y="15631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H="true">
            <a:off x="11931894" y="7784057"/>
            <a:ext cx="2727686" cy="34118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829696" y="2401244"/>
            <a:ext cx="1457457" cy="2150508"/>
          </a:xfrm>
          <a:custGeom>
            <a:avLst/>
            <a:gdLst/>
            <a:ahLst/>
            <a:cxnLst/>
            <a:rect r="r" b="b" t="t" l="l"/>
            <a:pathLst>
              <a:path h="2150508" w="1457457">
                <a:moveTo>
                  <a:pt x="0" y="0"/>
                </a:moveTo>
                <a:lnTo>
                  <a:pt x="1457456" y="0"/>
                </a:lnTo>
                <a:lnTo>
                  <a:pt x="1457456" y="2150507"/>
                </a:lnTo>
                <a:lnTo>
                  <a:pt x="0" y="21505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954978" y="1795712"/>
            <a:ext cx="3176184" cy="1500064"/>
          </a:xfrm>
          <a:custGeom>
            <a:avLst/>
            <a:gdLst/>
            <a:ahLst/>
            <a:cxnLst/>
            <a:rect r="r" b="b" t="t" l="l"/>
            <a:pathLst>
              <a:path h="1500064" w="3176184">
                <a:moveTo>
                  <a:pt x="0" y="0"/>
                </a:moveTo>
                <a:lnTo>
                  <a:pt x="3176183" y="0"/>
                </a:lnTo>
                <a:lnTo>
                  <a:pt x="3176183" y="1500064"/>
                </a:lnTo>
                <a:lnTo>
                  <a:pt x="0" y="150006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38090" t="-70308" r="-43720" b="-4623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17500" y="8405529"/>
            <a:ext cx="2872088" cy="1002620"/>
          </a:xfrm>
          <a:custGeom>
            <a:avLst/>
            <a:gdLst/>
            <a:ahLst/>
            <a:cxnLst/>
            <a:rect r="r" b="b" t="t" l="l"/>
            <a:pathLst>
              <a:path h="1002620" w="2872088">
                <a:moveTo>
                  <a:pt x="0" y="0"/>
                </a:moveTo>
                <a:lnTo>
                  <a:pt x="2872088" y="0"/>
                </a:lnTo>
                <a:lnTo>
                  <a:pt x="2872088" y="1002619"/>
                </a:lnTo>
                <a:lnTo>
                  <a:pt x="0" y="100261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072852" y="1711504"/>
            <a:ext cx="3155639" cy="883579"/>
          </a:xfrm>
          <a:custGeom>
            <a:avLst/>
            <a:gdLst/>
            <a:ahLst/>
            <a:cxnLst/>
            <a:rect r="r" b="b" t="t" l="l"/>
            <a:pathLst>
              <a:path h="883579" w="3155639">
                <a:moveTo>
                  <a:pt x="0" y="0"/>
                </a:moveTo>
                <a:lnTo>
                  <a:pt x="3155639" y="0"/>
                </a:lnTo>
                <a:lnTo>
                  <a:pt x="3155639" y="883579"/>
                </a:lnTo>
                <a:lnTo>
                  <a:pt x="0" y="88357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467958" y="1143798"/>
            <a:ext cx="16654852" cy="9124152"/>
            <a:chOff x="0" y="0"/>
            <a:chExt cx="4386463" cy="24030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386463" cy="2403069"/>
            </a:xfrm>
            <a:custGeom>
              <a:avLst/>
              <a:gdLst/>
              <a:ahLst/>
              <a:cxnLst/>
              <a:rect r="r" b="b" t="t" l="l"/>
              <a:pathLst>
                <a:path h="2403069" w="4386463">
                  <a:moveTo>
                    <a:pt x="0" y="0"/>
                  </a:moveTo>
                  <a:lnTo>
                    <a:pt x="4386463" y="0"/>
                  </a:lnTo>
                  <a:lnTo>
                    <a:pt x="4386463" y="2403069"/>
                  </a:lnTo>
                  <a:lnTo>
                    <a:pt x="0" y="24030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386463" cy="2441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30" id="30">
            <a:hlinkClick action="ppaction://media"/>
          </p:cNvPr>
          <p:cNvPicPr>
            <a:picLocks noChangeAspect="true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3"/>
          <a:srcRect l="3169" t="8378" r="3432" b="15467"/>
          <a:stretch>
            <a:fillRect/>
          </a:stretch>
        </p:blipFill>
        <p:spPr>
          <a:xfrm flipH="false" flipV="false" rot="0">
            <a:off x="4524575" y="7581613"/>
            <a:ext cx="3787061" cy="2315908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163140" y="7624013"/>
            <a:ext cx="3112397" cy="505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3"/>
              </a:lnSpc>
            </a:pPr>
            <a:r>
              <a:rPr lang="en-US" sz="14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Patient triggering an emergency alert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3140" y="6340117"/>
            <a:ext cx="3112397" cy="246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3"/>
              </a:lnSpc>
            </a:pPr>
            <a:r>
              <a:rPr lang="en-US" sz="14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Patient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907976" y="8561435"/>
            <a:ext cx="4391569" cy="34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05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Nurse</a:t>
            </a:r>
          </a:p>
        </p:txBody>
      </p:sp>
      <p:sp>
        <p:nvSpPr>
          <p:cNvPr name="TextBox 34" id="34"/>
          <p:cNvSpPr txBox="true"/>
          <p:nvPr/>
        </p:nvSpPr>
        <p:spPr>
          <a:xfrm rot="-276574">
            <a:off x="4701122" y="5912835"/>
            <a:ext cx="3603314" cy="32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5"/>
              </a:lnSpc>
            </a:pPr>
            <a:r>
              <a:rPr lang="en-US" sz="186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emergency alert</a:t>
            </a:r>
          </a:p>
        </p:txBody>
      </p:sp>
      <p:sp>
        <p:nvSpPr>
          <p:cNvPr name="TextBox 35" id="35"/>
          <p:cNvSpPr txBox="true"/>
          <p:nvPr/>
        </p:nvSpPr>
        <p:spPr>
          <a:xfrm rot="123926">
            <a:off x="10774655" y="5763225"/>
            <a:ext cx="3603314" cy="32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5"/>
              </a:lnSpc>
            </a:pPr>
            <a:r>
              <a:rPr lang="en-US" sz="186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send notification to nurse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143474" y="9650333"/>
            <a:ext cx="3811060" cy="33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975063" y="3453355"/>
            <a:ext cx="3345207" cy="648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5"/>
              </a:lnSpc>
              <a:spcBef>
                <a:spcPct val="0"/>
              </a:spcBef>
            </a:pPr>
            <a:r>
              <a:rPr lang="en-US" b="true" sz="186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Continuously notifying the nearest nurse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17500" y="3218429"/>
            <a:ext cx="1690638" cy="648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5"/>
              </a:lnSpc>
              <a:spcBef>
                <a:spcPct val="0"/>
              </a:spcBef>
            </a:pPr>
            <a:r>
              <a:rPr lang="en-US" b="true" sz="186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patient and nurse location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697750" y="3329880"/>
            <a:ext cx="1690638" cy="32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5"/>
              </a:lnSpc>
              <a:spcBef>
                <a:spcPct val="0"/>
              </a:spcBef>
            </a:pPr>
            <a:r>
              <a:rPr lang="en-US" b="true" sz="186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React Leaflet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597724" y="-49677"/>
            <a:ext cx="11092553" cy="115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5"/>
              </a:lnSpc>
              <a:spcBef>
                <a:spcPct val="0"/>
              </a:spcBef>
            </a:pPr>
            <a:r>
              <a:rPr lang="en-US" b="true" sz="6404">
                <a:solidFill>
                  <a:srgbClr val="022F4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Tech Stack &amp; Architecture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456" y="274757"/>
            <a:ext cx="18185156" cy="1022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DAGT-_rvuU8</dc:identifier>
  <dcterms:modified xsi:type="dcterms:W3CDTF">2011-08-01T06:04:30Z</dcterms:modified>
  <cp:revision>1</cp:revision>
  <dc:title>Blue Illustrative Innovation in Medicine Presentation</dc:title>
</cp:coreProperties>
</file>